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0" r:id="rId13"/>
    <p:sldId id="271" r:id="rId14"/>
    <p:sldId id="272" r:id="rId15"/>
    <p:sldId id="265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2C"/>
    <a:srgbClr val="FF6600"/>
    <a:srgbClr val="660000"/>
    <a:srgbClr val="B47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>
        <p:scale>
          <a:sx n="100" d="100"/>
          <a:sy n="100" d="100"/>
        </p:scale>
        <p:origin x="-109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09B0-5769-4340-A9A3-238018248A6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481E9-A529-46AA-9BB7-198DE03F1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Mid-Latitude </a:t>
            </a:r>
            <a:r>
              <a:rPr lang="en-US" dirty="0" err="1" smtClean="0"/>
              <a:t>Irregs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Meeting Title, Date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" y="1143000"/>
            <a:ext cx="8229600" cy="1828800"/>
          </a:xfrm>
          <a:prstGeom prst="roundRect">
            <a:avLst/>
          </a:prstGeom>
          <a:solidFill>
            <a:srgbClr val="660000"/>
          </a:solidFill>
          <a:ln>
            <a:noFill/>
          </a:ln>
          <a:effectLst>
            <a:outerShdw blurRad="1143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6600"/>
                </a:solidFill>
              </a:rPr>
              <a:t>A survey of plasma irregularities seen by the mid-latitude Blackstone SuperDARN radar</a:t>
            </a:r>
            <a:endParaRPr lang="en-US" sz="40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429000"/>
            <a:ext cx="8229600" cy="457200"/>
          </a:xfrm>
          <a:prstGeom prst="rect">
            <a:avLst/>
          </a:prstGeom>
          <a:noFill/>
        </p:spPr>
        <p:txBody>
          <a:bodyPr wrap="square" lIns="274320" rIns="274320" rtlCol="0">
            <a:noAutofit/>
          </a:bodyPr>
          <a:lstStyle/>
          <a:p>
            <a:pPr algn="ctr"/>
            <a:r>
              <a:rPr lang="en-US" sz="2800" dirty="0" smtClean="0"/>
              <a:t>A. J. Ribeiro [1], </a:t>
            </a:r>
            <a:r>
              <a:rPr lang="en-US" sz="2800" dirty="0"/>
              <a:t>J.M. </a:t>
            </a:r>
            <a:r>
              <a:rPr lang="en-US" sz="2800" dirty="0" smtClean="0"/>
              <a:t>Ruohoniemi [1], </a:t>
            </a:r>
            <a:r>
              <a:rPr lang="en-US" sz="2800" dirty="0"/>
              <a:t>J.B.H. </a:t>
            </a:r>
            <a:r>
              <a:rPr lang="en-US" sz="2800" dirty="0" smtClean="0"/>
              <a:t>Baker [1], </a:t>
            </a:r>
            <a:r>
              <a:rPr lang="en-US" sz="2800" dirty="0"/>
              <a:t>L.B.N. </a:t>
            </a:r>
            <a:r>
              <a:rPr lang="en-US" sz="2800" dirty="0" smtClean="0"/>
              <a:t>Clausen [1], </a:t>
            </a:r>
            <a:r>
              <a:rPr lang="en-US" sz="2800" dirty="0"/>
              <a:t>R.A. </a:t>
            </a:r>
            <a:r>
              <a:rPr lang="en-US" sz="2800" dirty="0" smtClean="0"/>
              <a:t>Greenwald [1], M. Lester [2]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419600"/>
            <a:ext cx="8229600" cy="883920"/>
          </a:xfrm>
          <a:prstGeom prst="rect">
            <a:avLst/>
          </a:prstGeom>
          <a:noFill/>
        </p:spPr>
        <p:txBody>
          <a:bodyPr wrap="square" lIns="274320" rIns="274320" rtlCol="0">
            <a:noAutofit/>
          </a:bodyPr>
          <a:lstStyle/>
          <a:p>
            <a:pPr algn="ctr"/>
            <a:r>
              <a:rPr lang="en-US" dirty="0" smtClean="0"/>
              <a:t>[1] Bradley </a:t>
            </a:r>
            <a:r>
              <a:rPr lang="en-US" dirty="0"/>
              <a:t>Department of Electrical and Computer Engineering, Virginia Tech, Blacksburg, Virginia, </a:t>
            </a:r>
            <a:r>
              <a:rPr lang="en-US" dirty="0" smtClean="0"/>
              <a:t>USA</a:t>
            </a:r>
          </a:p>
          <a:p>
            <a:pPr algn="ctr"/>
            <a:r>
              <a:rPr lang="en-US" dirty="0" smtClean="0"/>
              <a:t>[2] Department </a:t>
            </a:r>
            <a:r>
              <a:rPr lang="en-US" dirty="0"/>
              <a:t>of Physics and Astronomy, University of </a:t>
            </a:r>
            <a:r>
              <a:rPr lang="en-US" dirty="0" smtClean="0"/>
              <a:t>Leicester, UK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5486400"/>
            <a:ext cx="8229600" cy="457200"/>
          </a:xfrm>
          <a:prstGeom prst="rect">
            <a:avLst/>
          </a:prstGeom>
          <a:noFill/>
        </p:spPr>
        <p:txBody>
          <a:bodyPr wrap="square" lIns="274320" rIns="274320" rtlCol="0">
            <a:noAutofit/>
          </a:bodyPr>
          <a:lstStyle/>
          <a:p>
            <a:pPr algn="ctr"/>
            <a:r>
              <a:rPr lang="en-US" sz="2800" dirty="0" smtClean="0"/>
              <a:t>SuperDARN Workshop 2011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Comparison to Plasmapause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06/02/11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Observations 6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417218" y="3954529"/>
            <a:ext cx="4881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Distribution of latitude relative to the plasmapause model for high and low-velocity events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1925" y="1553872"/>
            <a:ext cx="39576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Moldwin</a:t>
            </a:r>
            <a:r>
              <a:rPr lang="en-US" sz="2000" dirty="0" smtClean="0"/>
              <a:t> et al. [2002] used CRESS measurements to develop a model for the location of the plasmapause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When compared with the plasmapause model, the low velocity events are shown to be equatorward of the plasmapause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This means that they lie on field lines that are conjugate to the plasmapause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1916178"/>
            <a:ext cx="48101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95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Convection patterns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06/02/11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Convection Patterns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25" y="1447799"/>
            <a:ext cx="39576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 order to generate convection patterns, 3 years of BKS data and 1 year of FHE data are binned by MLT, MLAT, and Azimuth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Vectors are fit to these bins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For quiet-time, predominantly westward flow across the nightside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Eastward turning before dawn</a:t>
            </a:r>
            <a:endParaRPr lang="en-US" sz="2000" dirty="0" smtClean="0"/>
          </a:p>
        </p:txBody>
      </p:sp>
      <p:pic>
        <p:nvPicPr>
          <p:cNvPr id="14" name="Picture 2" descr="C:\cygwin\home\AJ Ribeiro\fitconv_final2rad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95800" y="1238250"/>
            <a:ext cx="4276725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7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Convection patterns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06/02/11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Convection Patterns 2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25" y="1447799"/>
            <a:ext cx="3957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During more disturbed periods, number of points is fewer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Pattern is basically the same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Westward convection across most of the nightside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Apparent eastward turning before dawn</a:t>
            </a:r>
            <a:endParaRPr lang="en-US" sz="2000" dirty="0" smtClean="0"/>
          </a:p>
        </p:txBody>
      </p:sp>
      <p:pic>
        <p:nvPicPr>
          <p:cNvPr id="11" name="Picture 2" descr="C:\cygwin\home\AJ Ribeiro\fitconv_final2rad-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10088" y="1233487"/>
            <a:ext cx="4276725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0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Overlapping FOV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06/02/11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Convection Patterns 3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1295400"/>
            <a:ext cx="5634037" cy="381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5108988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Overlapping fields of view of BKS and FHE, as well as FHW and CVE allow for common-volume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Overlapping FOV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06/02/11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Convection Patterns 3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108988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With these overlapping fields of view, we can get true 2-D velocities for convection mapping for use in patterns, or in case studies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443" y="1108323"/>
            <a:ext cx="5585313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06/02/11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" y="1219200"/>
            <a:ext cx="8686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ionospheric scatter that is classified as low-velocity is equatorward of both the auroral oval and the plasmapause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These irregularities lie on closed field lines that map out to the plasmasphere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mid-latitude SuperDARN radars can be used to study convection patterns in the plasmasphere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Common-volume analysis can provide 2-D flows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Comparison of radar backscatter with TEC could prove useful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06/02/11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pic>
        <p:nvPicPr>
          <p:cNvPr id="14" name="Picture 13" descr="bks_bndsfov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775" y="1590675"/>
            <a:ext cx="5116449" cy="4129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648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06/02/11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52450" y="13716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Greenwald, R. A., K. </a:t>
            </a:r>
            <a:r>
              <a:rPr lang="en-US" dirty="0" err="1"/>
              <a:t>Oksavik</a:t>
            </a:r>
            <a:r>
              <a:rPr lang="en-US" dirty="0"/>
              <a:t>, P. J. Erickson, F. D. Lind, J. M. Ruohoniemi, J. B. H. </a:t>
            </a:r>
            <a:r>
              <a:rPr lang="en-US" dirty="0" smtClean="0"/>
              <a:t>	Baker</a:t>
            </a:r>
            <a:r>
              <a:rPr lang="en-US" dirty="0"/>
              <a:t>, and J. W. </a:t>
            </a:r>
            <a:r>
              <a:rPr lang="en-US" dirty="0" err="1"/>
              <a:t>Gjerloev</a:t>
            </a:r>
            <a:r>
              <a:rPr lang="en-US" dirty="0"/>
              <a:t> (2006), Identification of </a:t>
            </a:r>
            <a:r>
              <a:rPr lang="en-US" dirty="0" smtClean="0"/>
              <a:t>the </a:t>
            </a:r>
            <a:r>
              <a:rPr lang="en-US" dirty="0"/>
              <a:t>temperature </a:t>
            </a:r>
            <a:r>
              <a:rPr lang="en-US" dirty="0" smtClean="0"/>
              <a:t>	gradient </a:t>
            </a:r>
            <a:r>
              <a:rPr lang="en-US" dirty="0"/>
              <a:t>instability as the source of decameter-scale ionospheric </a:t>
            </a:r>
            <a:r>
              <a:rPr lang="en-US" dirty="0" smtClean="0"/>
              <a:t>	irregularities </a:t>
            </a:r>
            <a:r>
              <a:rPr lang="en-US" dirty="0"/>
              <a:t>on plasmapause </a:t>
            </a:r>
            <a:r>
              <a:rPr lang="en-US" dirty="0" smtClean="0"/>
              <a:t>field </a:t>
            </a:r>
            <a:r>
              <a:rPr lang="en-US" dirty="0"/>
              <a:t>lines, </a:t>
            </a:r>
            <a:r>
              <a:rPr lang="en-US" i="1" dirty="0" err="1"/>
              <a:t>Geophys</a:t>
            </a:r>
            <a:r>
              <a:rPr lang="en-US" i="1" dirty="0"/>
              <a:t>. </a:t>
            </a:r>
            <a:r>
              <a:rPr lang="en-US" i="1" dirty="0" smtClean="0"/>
              <a:t>Res. </a:t>
            </a:r>
            <a:r>
              <a:rPr lang="en-US" i="1" dirty="0" err="1" smtClean="0"/>
              <a:t>Lett</a:t>
            </a:r>
            <a:r>
              <a:rPr lang="en-US" i="1" dirty="0"/>
              <a:t>.</a:t>
            </a:r>
            <a:r>
              <a:rPr lang="en-US" dirty="0"/>
              <a:t>, 33, </a:t>
            </a:r>
            <a:r>
              <a:rPr lang="en-US" dirty="0" smtClean="0"/>
              <a:t>	L18105</a:t>
            </a:r>
            <a:r>
              <a:rPr lang="en-US" dirty="0"/>
              <a:t>, </a:t>
            </a:r>
            <a:r>
              <a:rPr lang="en-US" dirty="0" smtClean="0"/>
              <a:t>doi:10.1029/2006GL026581</a:t>
            </a:r>
            <a:r>
              <a:rPr lang="en-US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/>
              <a:t>Moldwin</a:t>
            </a:r>
            <a:r>
              <a:rPr lang="en-US" dirty="0"/>
              <a:t>, M. B., L. Downward, H. K. </a:t>
            </a:r>
            <a:r>
              <a:rPr lang="en-US" dirty="0" err="1"/>
              <a:t>Rassoul</a:t>
            </a:r>
            <a:r>
              <a:rPr lang="en-US" dirty="0"/>
              <a:t>, R. Amin, and R. R. Anderson </a:t>
            </a:r>
            <a:r>
              <a:rPr lang="en-US" dirty="0" smtClean="0"/>
              <a:t>	(</a:t>
            </a:r>
            <a:r>
              <a:rPr lang="en-US" dirty="0"/>
              <a:t>2002), A new model of the location of the </a:t>
            </a:r>
            <a:r>
              <a:rPr lang="en-US" dirty="0" smtClean="0"/>
              <a:t>plasmapause</a:t>
            </a:r>
            <a:r>
              <a:rPr lang="en-US" dirty="0"/>
              <a:t>: CRRES results, </a:t>
            </a:r>
            <a:r>
              <a:rPr lang="en-US" dirty="0" smtClean="0"/>
              <a:t>	</a:t>
            </a:r>
            <a:r>
              <a:rPr lang="en-US" i="1" dirty="0" smtClean="0"/>
              <a:t>J</a:t>
            </a:r>
            <a:r>
              <a:rPr lang="en-US" i="1" dirty="0"/>
              <a:t>. </a:t>
            </a:r>
            <a:r>
              <a:rPr lang="en-US" i="1" dirty="0" err="1"/>
              <a:t>Geophys</a:t>
            </a:r>
            <a:r>
              <a:rPr lang="en-US" i="1" dirty="0"/>
              <a:t>. Res.</a:t>
            </a:r>
            <a:r>
              <a:rPr lang="en-US" dirty="0"/>
              <a:t>, 107(A11),1339,doi:10.1029/2001JA009211.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Newell, P. T., T. </a:t>
            </a:r>
            <a:r>
              <a:rPr lang="en-US" dirty="0" err="1"/>
              <a:t>Sotirelis</a:t>
            </a:r>
            <a:r>
              <a:rPr lang="en-US" dirty="0"/>
              <a:t>, J. M. Ruohoniemi, J. F. </a:t>
            </a:r>
            <a:r>
              <a:rPr lang="en-US" dirty="0" err="1"/>
              <a:t>Carbary</a:t>
            </a:r>
            <a:r>
              <a:rPr lang="en-US" dirty="0"/>
              <a:t>, K. </a:t>
            </a:r>
            <a:r>
              <a:rPr lang="en-US" dirty="0" err="1"/>
              <a:t>Liou</a:t>
            </a:r>
            <a:r>
              <a:rPr lang="en-US" dirty="0"/>
              <a:t>, J. P. </a:t>
            </a:r>
            <a:r>
              <a:rPr lang="en-US" dirty="0" err="1"/>
              <a:t>Skura</a:t>
            </a:r>
            <a:r>
              <a:rPr lang="en-US" dirty="0"/>
              <a:t>, C. </a:t>
            </a:r>
            <a:r>
              <a:rPr lang="en-US" dirty="0" smtClean="0"/>
              <a:t>-	I</a:t>
            </a:r>
            <a:r>
              <a:rPr lang="en-US" dirty="0"/>
              <a:t>. </a:t>
            </a:r>
            <a:r>
              <a:rPr lang="en-US" dirty="0" err="1"/>
              <a:t>Meng</a:t>
            </a:r>
            <a:r>
              <a:rPr lang="en-US" dirty="0"/>
              <a:t>, C. </a:t>
            </a:r>
            <a:r>
              <a:rPr lang="en-US" dirty="0" err="1" smtClean="0"/>
              <a:t>Deehr</a:t>
            </a:r>
            <a:r>
              <a:rPr lang="en-US" dirty="0"/>
              <a:t>, D. Wilkinson, and F. J. </a:t>
            </a:r>
            <a:r>
              <a:rPr lang="en-US" dirty="0" smtClean="0"/>
              <a:t>Rich </a:t>
            </a:r>
            <a:r>
              <a:rPr lang="en-US" dirty="0"/>
              <a:t>(2002), OVATION: </a:t>
            </a:r>
            <a:r>
              <a:rPr lang="en-US" dirty="0" smtClean="0"/>
              <a:t>	Oval </a:t>
            </a:r>
            <a:r>
              <a:rPr lang="en-US" dirty="0"/>
              <a:t>variation, assessment, tracking, intensity, and online nowcasting, </a:t>
            </a:r>
            <a:r>
              <a:rPr lang="en-US" dirty="0" smtClean="0"/>
              <a:t>	</a:t>
            </a:r>
            <a:r>
              <a:rPr lang="en-US" i="1" dirty="0" smtClean="0"/>
              <a:t>Ann</a:t>
            </a:r>
            <a:r>
              <a:rPr lang="en-US" i="1" dirty="0"/>
              <a:t>. </a:t>
            </a:r>
            <a:r>
              <a:rPr lang="en-US" i="1" dirty="0" err="1"/>
              <a:t>Geophys</a:t>
            </a:r>
            <a:r>
              <a:rPr lang="en-US" dirty="0"/>
              <a:t>., 20, </a:t>
            </a:r>
            <a:r>
              <a:rPr lang="en-US" dirty="0" smtClean="0"/>
              <a:t>1039-1047</a:t>
            </a:r>
            <a:r>
              <a:rPr lang="en-US" dirty="0"/>
              <a:t>, doi:10.5194/angeo-20-1039-2002.</a:t>
            </a:r>
          </a:p>
        </p:txBody>
      </p:sp>
    </p:spTree>
    <p:extLst>
      <p:ext uri="{BB962C8B-B14F-4D97-AF65-F5344CB8AC3E}">
        <p14:creationId xmlns:p14="http://schemas.microsoft.com/office/powerpoint/2010/main" val="62389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SuperDARN 2011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06/02/11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Outline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13716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Background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Dataset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Observations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Convection Patterns</a:t>
            </a:r>
            <a:endParaRPr lang="en-US" sz="3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6704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Mid-latitude Irregularities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SuperDARN 2011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06/02/11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13716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SuperDARN expanded equatorward in 2004 with the construction of the Wallops Island radar at L = 2.4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reason for the expansion was to provide coverage of the auroral oval as it expanded equatorward during storm-time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Surprisingly, quiet time irregularities were observed very frequently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type of plasma irregularities frequently observed by the SuperDARN radars were first described by Greenwald et al. [2006] in a case study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They noted that the irregularities had Doppler velocities and spectral widths in the 10s of m/s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They also noted that the irregularities were observed with great frequency (&gt; 50 % of nights)</a:t>
            </a:r>
          </a:p>
        </p:txBody>
      </p:sp>
    </p:spTree>
    <p:extLst>
      <p:ext uri="{BB962C8B-B14F-4D97-AF65-F5344CB8AC3E}">
        <p14:creationId xmlns:p14="http://schemas.microsoft.com/office/powerpoint/2010/main" val="25494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Dataset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06/02/11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pic>
        <p:nvPicPr>
          <p:cNvPr id="11" name="Picture 10" descr="bks_rt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4543425" cy="23863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876800" y="1371600"/>
            <a:ext cx="396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Ribeiro et al. [2011] described a way to reliably identify periods of ionospheric scatter in mid-latitude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This allows for a statistical analysis of the irregularities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order to select for quiet time irregularities, ionospheric events are separated by their velocity profile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If the 97</a:t>
            </a:r>
            <a:r>
              <a:rPr lang="en-US" baseline="30000" dirty="0" smtClean="0"/>
              <a:t>th</a:t>
            </a:r>
            <a:r>
              <a:rPr lang="en-US" dirty="0" smtClean="0"/>
              <a:t> percentile of the distribution is below 120 m/s and the 3</a:t>
            </a:r>
            <a:r>
              <a:rPr lang="en-US" baseline="30000" dirty="0" smtClean="0"/>
              <a:t>rd</a:t>
            </a:r>
            <a:r>
              <a:rPr lang="en-US" dirty="0" smtClean="0"/>
              <a:t> percentile is above -120 m/s, the event is flagged as low-velocity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Otherwise it is flagged as high-velocity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267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range-time plot of a low-velocity event used in this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Frequency of occurrence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</a:t>
            </a:r>
            <a:r>
              <a:rPr lang="en-US" dirty="0" smtClean="0"/>
              <a:t>201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06/02/11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Observations 1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pic>
        <p:nvPicPr>
          <p:cNvPr id="13" name="Picture 12" descr="pscatstat_final-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5248275" cy="45148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486400" y="1295400"/>
            <a:ext cx="3429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Three years of data (2008-2010) from the Blackstone radar was searched for ionospheric events, and separated into high- and low-velocity types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figure shows the probability of occurrence of low-velocity events, organized by month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probability is quite variable, but 70% is a typical value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69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Local Time Dependence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06/02/11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Observations 2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pic>
        <p:nvPicPr>
          <p:cNvPr id="11" name="Picture 10" descr="startstop_final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0" y="1524000"/>
            <a:ext cx="4748213" cy="41487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181600" y="1371600"/>
            <a:ext cx="373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figure to the left shows typical start/stop times of low-velocity ionospheric scatter seen by the Blackstone radar and sunset/sunrise for Chicago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start and stop times coincide very well with sunset and sunrise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Greenwald et al. [2006] suggested that a conducting E region was responsible for shorting out electric fields needed for the generation of irregularities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It is also possible that the ionosphere is too dense at mid-latitudes during the day for the rays to penetrate to F region altitudes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6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Latitude Distribution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06/02/11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Observations 3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43400" y="4771787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Magnetic latitude distribution of ionospheric irregularities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3048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mid-latitude ionospheric irregularities seem to be nearly fixed in magnetic latitude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This is especially true for the low-velocity events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This suggests that the mid-latitude ionosphere is filled with these irregularities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 latitude at which they are observed is simply a result of propagation conditions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43830"/>
            <a:ext cx="5486400" cy="277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43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Latitude Distribution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06/02/11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Observations 4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36014" y="4878705"/>
            <a:ext cx="5868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Normalized magnetic latitude distributions for the ionospheric irregularities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828800"/>
            <a:ext cx="59626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6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4800"/>
            <a:ext cx="9144000" cy="803523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>
            <a:noAutofit/>
          </a:bodyPr>
          <a:lstStyle/>
          <a:p>
            <a:r>
              <a:rPr lang="en-US" sz="4000" dirty="0" smtClean="0"/>
              <a:t>Comparison to Auroral Oval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492240"/>
            <a:ext cx="3044952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AJ Ribeiro (</a:t>
            </a:r>
            <a:r>
              <a:rPr lang="en-US" dirty="0" err="1" smtClean="0"/>
              <a:t>Space@VT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6492240"/>
            <a:ext cx="3044952" cy="365760"/>
          </a:xfrm>
          <a:prstGeom prst="rect">
            <a:avLst/>
          </a:prstGeom>
          <a:solidFill>
            <a:srgbClr val="B47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SuperDARN 2011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492240"/>
            <a:ext cx="3044952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06/02/11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0" cy="36576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Mid-latitude Irregularities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572000" y="0"/>
            <a:ext cx="4572000" cy="36576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Observations 5</a:t>
            </a:r>
            <a:endParaRPr lang="en-US" dirty="0"/>
          </a:p>
        </p:txBody>
      </p:sp>
      <p:pic>
        <p:nvPicPr>
          <p:cNvPr id="12" name="Picture 11" descr="vt_logo_invent_future-01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200900" y="533400"/>
            <a:ext cx="1790700" cy="44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036" y="4038600"/>
            <a:ext cx="4881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Distribution of latitude relative to the auroral oval for high and low-velocity events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1822609"/>
            <a:ext cx="3810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OVATION is a technique that approximates the boundaries of the auroral oval [Newell et al., 2002]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Using the OVATION equatorward boundary locations, we compared the location of the irregularities to the auroral oval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low-velocity events are subauroral and fixed in latitude as the oval expands equatorward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1" y="1822609"/>
            <a:ext cx="48768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1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1052</Words>
  <Application>Microsoft Office PowerPoint</Application>
  <PresentationFormat>On-screen Show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Space@VT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Lasse Clausen</dc:creator>
  <cp:lastModifiedBy>AJ Ribeiro</cp:lastModifiedBy>
  <cp:revision>18</cp:revision>
  <dcterms:created xsi:type="dcterms:W3CDTF">2010-10-25T20:16:59Z</dcterms:created>
  <dcterms:modified xsi:type="dcterms:W3CDTF">2011-06-02T11:30:27Z</dcterms:modified>
</cp:coreProperties>
</file>